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8A5C-32FF-4CB3-92C2-71C2522FD54E}" type="datetimeFigureOut">
              <a:rPr lang="es-CR" smtClean="0"/>
              <a:t>13/05/2007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B5FBE-C462-42A8-9856-056938199224}" type="slidenum">
              <a:rPr lang="es-CR" smtClean="0"/>
              <a:t>‹#›</a:t>
            </a:fld>
            <a:endParaRPr lang="es-CR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8A5C-32FF-4CB3-92C2-71C2522FD54E}" type="datetimeFigureOut">
              <a:rPr lang="es-CR" smtClean="0"/>
              <a:t>13/05/2007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B5FBE-C462-42A8-9856-056938199224}" type="slidenum">
              <a:rPr lang="es-CR" smtClean="0"/>
              <a:t>‹#›</a:t>
            </a:fld>
            <a:endParaRPr lang="es-C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8A5C-32FF-4CB3-92C2-71C2522FD54E}" type="datetimeFigureOut">
              <a:rPr lang="es-CR" smtClean="0"/>
              <a:t>13/05/2007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B5FBE-C462-42A8-9856-056938199224}" type="slidenum">
              <a:rPr lang="es-CR" smtClean="0"/>
              <a:t>‹#›</a:t>
            </a:fld>
            <a:endParaRPr lang="es-C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8A5C-32FF-4CB3-92C2-71C2522FD54E}" type="datetimeFigureOut">
              <a:rPr lang="es-CR" smtClean="0"/>
              <a:t>13/05/2007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B5FBE-C462-42A8-9856-056938199224}" type="slidenum">
              <a:rPr lang="es-CR" smtClean="0"/>
              <a:t>‹#›</a:t>
            </a:fld>
            <a:endParaRPr lang="es-C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8A5C-32FF-4CB3-92C2-71C2522FD54E}" type="datetimeFigureOut">
              <a:rPr lang="es-CR" smtClean="0"/>
              <a:t>13/05/2007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B5FBE-C462-42A8-9856-056938199224}" type="slidenum">
              <a:rPr lang="es-CR" smtClean="0"/>
              <a:t>‹#›</a:t>
            </a:fld>
            <a:endParaRPr lang="es-C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8A5C-32FF-4CB3-92C2-71C2522FD54E}" type="datetimeFigureOut">
              <a:rPr lang="es-CR" smtClean="0"/>
              <a:t>13/05/2007</a:t>
            </a:fld>
            <a:endParaRPr lang="es-C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B5FBE-C462-42A8-9856-056938199224}" type="slidenum">
              <a:rPr lang="es-CR" smtClean="0"/>
              <a:t>‹#›</a:t>
            </a:fld>
            <a:endParaRPr lang="es-C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8A5C-32FF-4CB3-92C2-71C2522FD54E}" type="datetimeFigureOut">
              <a:rPr lang="es-CR" smtClean="0"/>
              <a:t>13/05/2007</a:t>
            </a:fld>
            <a:endParaRPr lang="es-C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B5FBE-C462-42A8-9856-056938199224}" type="slidenum">
              <a:rPr lang="es-CR" smtClean="0"/>
              <a:t>‹#›</a:t>
            </a:fld>
            <a:endParaRPr lang="es-C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8A5C-32FF-4CB3-92C2-71C2522FD54E}" type="datetimeFigureOut">
              <a:rPr lang="es-CR" smtClean="0"/>
              <a:t>13/05/2007</a:t>
            </a:fld>
            <a:endParaRPr lang="es-C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B5FBE-C462-42A8-9856-056938199224}" type="slidenum">
              <a:rPr lang="es-CR" smtClean="0"/>
              <a:t>‹#›</a:t>
            </a:fld>
            <a:endParaRPr lang="es-C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8A5C-32FF-4CB3-92C2-71C2522FD54E}" type="datetimeFigureOut">
              <a:rPr lang="es-CR" smtClean="0"/>
              <a:t>13/05/2007</a:t>
            </a:fld>
            <a:endParaRPr lang="es-C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B5FBE-C462-42A8-9856-056938199224}" type="slidenum">
              <a:rPr lang="es-CR" smtClean="0"/>
              <a:t>‹#›</a:t>
            </a:fld>
            <a:endParaRPr lang="es-C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8A5C-32FF-4CB3-92C2-71C2522FD54E}" type="datetimeFigureOut">
              <a:rPr lang="es-CR" smtClean="0"/>
              <a:t>13/05/2007</a:t>
            </a:fld>
            <a:endParaRPr lang="es-C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B5FBE-C462-42A8-9856-056938199224}" type="slidenum">
              <a:rPr lang="es-CR" smtClean="0"/>
              <a:t>‹#›</a:t>
            </a:fld>
            <a:endParaRPr lang="es-CR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BCF8A5C-32FF-4CB3-92C2-71C2522FD54E}" type="datetimeFigureOut">
              <a:rPr lang="es-CR" smtClean="0"/>
              <a:t>13/05/2007</a:t>
            </a:fld>
            <a:endParaRPr lang="es-CR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909B5FBE-C462-42A8-9856-056938199224}" type="slidenum">
              <a:rPr lang="es-CR" smtClean="0"/>
              <a:t>‹#›</a:t>
            </a:fld>
            <a:endParaRPr lang="es-C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BCF8A5C-32FF-4CB3-92C2-71C2522FD54E}" type="datetimeFigureOut">
              <a:rPr lang="es-CR" smtClean="0"/>
              <a:t>13/05/2007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09B5FBE-C462-42A8-9856-056938199224}" type="slidenum">
              <a:rPr lang="es-CR" smtClean="0"/>
              <a:t>‹#›</a:t>
            </a:fld>
            <a:endParaRPr lang="es-C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R" dirty="0" smtClean="0"/>
              <a:t>Sistemas Operativos </a:t>
            </a:r>
            <a:endParaRPr lang="es-C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R" dirty="0"/>
          </a:p>
        </p:txBody>
      </p:sp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153400" cy="838200"/>
          </a:xfrm>
        </p:spPr>
        <p:txBody>
          <a:bodyPr/>
          <a:lstStyle/>
          <a:p>
            <a:r>
              <a:rPr lang="es-ES_tradnl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BUSES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686800" cy="5486400"/>
          </a:xfrm>
          <a:noFill/>
          <a:ln/>
        </p:spPr>
        <p:txBody>
          <a:bodyPr/>
          <a:lstStyle/>
          <a:p>
            <a:pPr>
              <a:buFont typeface="Monotype Sorts" pitchFamily="2" charset="2"/>
              <a:buChar char="ç"/>
            </a:pPr>
            <a:endParaRPr lang="es-ES_tradnl" sz="2800" b="1"/>
          </a:p>
          <a:p>
            <a:pPr>
              <a:buFont typeface="Monotype Sorts" pitchFamily="2" charset="2"/>
              <a:buChar char="ç"/>
            </a:pPr>
            <a:endParaRPr lang="es-ES" sz="2800" b="1"/>
          </a:p>
          <a:p>
            <a:pPr>
              <a:buFont typeface="Monotype Sorts" pitchFamily="2" charset="2"/>
              <a:buChar char="ç"/>
            </a:pPr>
            <a:endParaRPr lang="es-ES_tradnl"/>
          </a:p>
        </p:txBody>
      </p:sp>
      <p:sp>
        <p:nvSpPr>
          <p:cNvPr id="116742" name="Rectangle 6"/>
          <p:cNvSpPr>
            <a:spLocks noChangeArrowheads="1"/>
          </p:cNvSpPr>
          <p:nvPr/>
        </p:nvSpPr>
        <p:spPr bwMode="auto">
          <a:xfrm>
            <a:off x="3048000" y="228600"/>
            <a:ext cx="4416425" cy="20161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Font typeface="Monotype Sorts" pitchFamily="2" charset="2"/>
              <a:buChar char="ò"/>
            </a:pPr>
            <a:r>
              <a:rPr lang="es-ES" sz="2800" b="1" u="none"/>
              <a:t> BUS DE DATOS</a:t>
            </a:r>
          </a:p>
          <a:p>
            <a:pPr>
              <a:lnSpc>
                <a:spcPct val="150000"/>
              </a:lnSpc>
              <a:buFont typeface="Monotype Sorts" pitchFamily="2" charset="2"/>
              <a:buChar char="ò"/>
            </a:pPr>
            <a:r>
              <a:rPr lang="es-ES" sz="2800" b="1" u="none"/>
              <a:t> BUS DE DIRECCIONES</a:t>
            </a:r>
          </a:p>
          <a:p>
            <a:pPr>
              <a:lnSpc>
                <a:spcPct val="150000"/>
              </a:lnSpc>
              <a:buFont typeface="Monotype Sorts" pitchFamily="2" charset="2"/>
              <a:buChar char="ò"/>
            </a:pPr>
            <a:r>
              <a:rPr lang="es-ES" sz="2800" b="1" u="none"/>
              <a:t> BUS DE CONTROL</a:t>
            </a:r>
            <a:endParaRPr lang="es-ES_tradnl" sz="2800" b="1" u="none"/>
          </a:p>
        </p:txBody>
      </p:sp>
      <p:pic>
        <p:nvPicPr>
          <p:cNvPr id="116745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362200"/>
            <a:ext cx="8686800" cy="41910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153400" cy="838200"/>
          </a:xfrm>
        </p:spPr>
        <p:txBody>
          <a:bodyPr/>
          <a:lstStyle/>
          <a:p>
            <a:r>
              <a:rPr lang="es-ES_tradnl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MEMORIA</a:t>
            </a: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686800" cy="5486400"/>
          </a:xfrm>
          <a:noFill/>
          <a:ln/>
        </p:spPr>
        <p:txBody>
          <a:bodyPr/>
          <a:lstStyle/>
          <a:p>
            <a:pPr>
              <a:buFont typeface="Monotype Sorts" pitchFamily="2" charset="2"/>
              <a:buChar char="ç"/>
            </a:pPr>
            <a:endParaRPr lang="es-ES_tradnl" sz="2800" b="1"/>
          </a:p>
          <a:p>
            <a:pPr>
              <a:buFont typeface="Monotype Sorts" pitchFamily="2" charset="2"/>
              <a:buChar char="ç"/>
            </a:pPr>
            <a:endParaRPr lang="es-ES" sz="2800" b="1"/>
          </a:p>
          <a:p>
            <a:pPr>
              <a:buFont typeface="Monotype Sorts" pitchFamily="2" charset="2"/>
              <a:buChar char="ç"/>
            </a:pPr>
            <a:endParaRPr lang="es-ES_tradnl"/>
          </a:p>
        </p:txBody>
      </p:sp>
      <p:pic>
        <p:nvPicPr>
          <p:cNvPr id="18637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295400"/>
            <a:ext cx="8229600" cy="46767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305800" cy="838200"/>
          </a:xfrm>
        </p:spPr>
        <p:txBody>
          <a:bodyPr/>
          <a:lstStyle/>
          <a:p>
            <a:r>
              <a:rPr lang="es-ES_tradnl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DMA-Acceso Directo a Memoria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686800" cy="5486400"/>
          </a:xfrm>
          <a:noFill/>
          <a:ln/>
        </p:spPr>
        <p:txBody>
          <a:bodyPr/>
          <a:lstStyle/>
          <a:p>
            <a:pPr>
              <a:buFont typeface="Monotype Sorts" pitchFamily="2" charset="2"/>
              <a:buChar char="ç"/>
            </a:pPr>
            <a:endParaRPr lang="es-ES_tradnl" sz="2800" b="1"/>
          </a:p>
          <a:p>
            <a:pPr>
              <a:buFont typeface="Monotype Sorts" pitchFamily="2" charset="2"/>
              <a:buChar char="ç"/>
            </a:pPr>
            <a:endParaRPr lang="es-ES" sz="2800" b="1"/>
          </a:p>
          <a:p>
            <a:pPr>
              <a:buFont typeface="Monotype Sorts" pitchFamily="2" charset="2"/>
              <a:buChar char="ç"/>
            </a:pPr>
            <a:endParaRPr lang="es-ES_tradnl"/>
          </a:p>
        </p:txBody>
      </p:sp>
      <p:sp>
        <p:nvSpPr>
          <p:cNvPr id="120837" name="Rectangle 5"/>
          <p:cNvSpPr>
            <a:spLocks noChangeArrowheads="1"/>
          </p:cNvSpPr>
          <p:nvPr/>
        </p:nvSpPr>
        <p:spPr bwMode="auto">
          <a:xfrm>
            <a:off x="228600" y="1066800"/>
            <a:ext cx="8534400" cy="56753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Monotype Sorts" pitchFamily="2" charset="2"/>
              <a:buChar char="ò"/>
            </a:pPr>
            <a:r>
              <a:rPr lang="es-ES" sz="2800" b="1" u="none"/>
              <a:t> Permite hacer transferencias entre Memoria y E/S sin consumir ciclos de CPU</a:t>
            </a:r>
          </a:p>
          <a:p>
            <a:pPr>
              <a:lnSpc>
                <a:spcPct val="150000"/>
              </a:lnSpc>
              <a:buFont typeface="Monotype Sorts" pitchFamily="2" charset="2"/>
              <a:buChar char="ò"/>
            </a:pPr>
            <a:r>
              <a:rPr lang="es-ES" sz="2800" b="1" u="none"/>
              <a:t> Se consumen ciclos de BUS</a:t>
            </a:r>
          </a:p>
          <a:p>
            <a:pPr>
              <a:lnSpc>
                <a:spcPct val="150000"/>
              </a:lnSpc>
              <a:buFont typeface="Monotype Sorts" pitchFamily="2" charset="2"/>
              <a:buChar char="ò"/>
            </a:pPr>
            <a:r>
              <a:rPr lang="es-ES" sz="2800" b="1" u="none"/>
              <a:t> Se necesita Arbitraje de BUS</a:t>
            </a:r>
          </a:p>
          <a:p>
            <a:pPr>
              <a:lnSpc>
                <a:spcPct val="150000"/>
              </a:lnSpc>
              <a:buFont typeface="Monotype Sorts" pitchFamily="2" charset="2"/>
              <a:buChar char="ò"/>
            </a:pPr>
            <a:r>
              <a:rPr lang="es-ES" sz="2800" b="1" u="none"/>
              <a:t> Como se usa?</a:t>
            </a:r>
          </a:p>
          <a:p>
            <a:pPr lvl="1">
              <a:lnSpc>
                <a:spcPct val="150000"/>
              </a:lnSpc>
              <a:buFont typeface="Monotype Sorts" pitchFamily="2" charset="2"/>
              <a:buChar char="J"/>
            </a:pPr>
            <a:r>
              <a:rPr lang="es-ES_tradnl" b="1" u="none"/>
              <a:t> </a:t>
            </a:r>
            <a:r>
              <a:rPr lang="es-ES_tradnl" sz="2000" b="1" u="none"/>
              <a:t>El software programa la transferencia DMA indicando:</a:t>
            </a:r>
          </a:p>
          <a:p>
            <a:pPr lvl="2">
              <a:lnSpc>
                <a:spcPct val="150000"/>
              </a:lnSpc>
              <a:buFont typeface="Monotype Sorts" pitchFamily="2" charset="2"/>
              <a:buChar char="í"/>
            </a:pPr>
            <a:r>
              <a:rPr lang="es-ES_tradnl" sz="2000" b="1" u="none"/>
              <a:t> Origen </a:t>
            </a:r>
          </a:p>
          <a:p>
            <a:pPr lvl="2">
              <a:lnSpc>
                <a:spcPct val="150000"/>
              </a:lnSpc>
              <a:buFont typeface="Monotype Sorts" pitchFamily="2" charset="2"/>
              <a:buChar char="í"/>
            </a:pPr>
            <a:r>
              <a:rPr lang="es-ES_tradnl" sz="2000" b="1" u="none"/>
              <a:t> Destino </a:t>
            </a:r>
          </a:p>
          <a:p>
            <a:pPr lvl="2">
              <a:lnSpc>
                <a:spcPct val="150000"/>
              </a:lnSpc>
              <a:buFont typeface="Monotype Sorts" pitchFamily="2" charset="2"/>
              <a:buChar char="í"/>
            </a:pPr>
            <a:r>
              <a:rPr lang="es-ES_tradnl" sz="2000" b="1" u="none"/>
              <a:t> Cantidad de Información a transferir</a:t>
            </a:r>
            <a:endParaRPr lang="es-ES_tradnl" sz="2800" b="1" u="none"/>
          </a:p>
          <a:p>
            <a:pPr lvl="1">
              <a:lnSpc>
                <a:spcPct val="150000"/>
              </a:lnSpc>
              <a:buFont typeface="Monotype Sorts" pitchFamily="2" charset="2"/>
              <a:buChar char="J"/>
            </a:pPr>
            <a:r>
              <a:rPr lang="es-ES_tradnl" sz="2000" b="1" u="none"/>
              <a:t> Finalizada la transferencia la DMA avisa con una interrupción.</a:t>
            </a:r>
            <a:endParaRPr lang="es-ES_tradnl" sz="2800" b="1" u="none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305800" cy="838200"/>
          </a:xfrm>
        </p:spPr>
        <p:txBody>
          <a:bodyPr/>
          <a:lstStyle/>
          <a:p>
            <a:r>
              <a:rPr lang="es-ES_tradnl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DMA-Acceso Directo a Memoria</a:t>
            </a:r>
          </a:p>
        </p:txBody>
      </p:sp>
      <p:sp>
        <p:nvSpPr>
          <p:cNvPr id="15769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686800" cy="5486400"/>
          </a:xfrm>
          <a:noFill/>
          <a:ln/>
        </p:spPr>
        <p:txBody>
          <a:bodyPr/>
          <a:lstStyle/>
          <a:p>
            <a:pPr>
              <a:buFont typeface="Monotype Sorts" pitchFamily="2" charset="2"/>
              <a:buChar char="ç"/>
            </a:pPr>
            <a:endParaRPr lang="es-ES_tradnl" sz="2800" b="1"/>
          </a:p>
          <a:p>
            <a:pPr>
              <a:buFont typeface="Monotype Sorts" pitchFamily="2" charset="2"/>
              <a:buChar char="ç"/>
            </a:pPr>
            <a:endParaRPr lang="es-ES" sz="2800" b="1"/>
          </a:p>
          <a:p>
            <a:pPr>
              <a:buFont typeface="Monotype Sorts" pitchFamily="2" charset="2"/>
              <a:buChar char="ç"/>
            </a:pPr>
            <a:endParaRPr lang="es-ES_tradnl"/>
          </a:p>
        </p:txBody>
      </p:sp>
      <p:pic>
        <p:nvPicPr>
          <p:cNvPr id="157703" name="Picture 10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981200"/>
            <a:ext cx="8686800" cy="363061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305800" cy="838200"/>
          </a:xfrm>
        </p:spPr>
        <p:txBody>
          <a:bodyPr/>
          <a:lstStyle/>
          <a:p>
            <a:r>
              <a:rPr lang="es-ES_tradnl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DMA-Acceso Directo a Memoria</a:t>
            </a:r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686800" cy="5486400"/>
          </a:xfrm>
          <a:noFill/>
          <a:ln/>
        </p:spPr>
        <p:txBody>
          <a:bodyPr/>
          <a:lstStyle/>
          <a:p>
            <a:pPr>
              <a:buFont typeface="Monotype Sorts" pitchFamily="2" charset="2"/>
              <a:buChar char="ç"/>
            </a:pPr>
            <a:endParaRPr lang="es-ES_tradnl" sz="2800" b="1"/>
          </a:p>
          <a:p>
            <a:pPr>
              <a:buFont typeface="Monotype Sorts" pitchFamily="2" charset="2"/>
              <a:buChar char="ç"/>
            </a:pPr>
            <a:endParaRPr lang="es-ES" sz="2800" b="1"/>
          </a:p>
          <a:p>
            <a:pPr>
              <a:buFont typeface="Monotype Sorts" pitchFamily="2" charset="2"/>
              <a:buChar char="ç"/>
            </a:pPr>
            <a:endParaRPr lang="es-ES_tradnl"/>
          </a:p>
        </p:txBody>
      </p:sp>
      <p:pic>
        <p:nvPicPr>
          <p:cNvPr id="18739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366838"/>
            <a:ext cx="8382000" cy="521493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305800" cy="838200"/>
          </a:xfrm>
        </p:spPr>
        <p:txBody>
          <a:bodyPr/>
          <a:lstStyle/>
          <a:p>
            <a:r>
              <a:rPr lang="es-ES_tradnl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Subrutinas o Procedimientos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686800" cy="5486400"/>
          </a:xfrm>
          <a:noFill/>
          <a:ln/>
        </p:spPr>
        <p:txBody>
          <a:bodyPr/>
          <a:lstStyle/>
          <a:p>
            <a:pPr>
              <a:buFont typeface="Monotype Sorts" pitchFamily="2" charset="2"/>
              <a:buChar char="ç"/>
            </a:pPr>
            <a:endParaRPr lang="es-ES_tradnl" sz="2800" b="1"/>
          </a:p>
          <a:p>
            <a:pPr>
              <a:buFont typeface="Monotype Sorts" pitchFamily="2" charset="2"/>
              <a:buChar char="ç"/>
            </a:pPr>
            <a:endParaRPr lang="es-ES" sz="2800" b="1"/>
          </a:p>
          <a:p>
            <a:pPr>
              <a:buFont typeface="Monotype Sorts" pitchFamily="2" charset="2"/>
              <a:buChar char="ç"/>
            </a:pPr>
            <a:endParaRPr lang="es-ES_tradnl"/>
          </a:p>
        </p:txBody>
      </p:sp>
      <p:pic>
        <p:nvPicPr>
          <p:cNvPr id="12186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676400"/>
            <a:ext cx="8610600" cy="43291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sp>
        <p:nvSpPr>
          <p:cNvPr id="121864" name="Line 8"/>
          <p:cNvSpPr>
            <a:spLocks noChangeShapeType="1"/>
          </p:cNvSpPr>
          <p:nvPr/>
        </p:nvSpPr>
        <p:spPr bwMode="auto">
          <a:xfrm flipV="1">
            <a:off x="2590800" y="2133600"/>
            <a:ext cx="2133600" cy="1752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CR"/>
          </a:p>
        </p:txBody>
      </p:sp>
      <p:sp>
        <p:nvSpPr>
          <p:cNvPr id="121866" name="Line 10"/>
          <p:cNvSpPr>
            <a:spLocks noChangeShapeType="1"/>
          </p:cNvSpPr>
          <p:nvPr/>
        </p:nvSpPr>
        <p:spPr bwMode="auto">
          <a:xfrm flipH="1">
            <a:off x="2438400" y="3505200"/>
            <a:ext cx="2209800" cy="685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CR"/>
          </a:p>
        </p:txBody>
      </p:sp>
      <p:sp>
        <p:nvSpPr>
          <p:cNvPr id="121867" name="Line 11"/>
          <p:cNvSpPr>
            <a:spLocks noChangeShapeType="1"/>
          </p:cNvSpPr>
          <p:nvPr/>
        </p:nvSpPr>
        <p:spPr bwMode="auto">
          <a:xfrm flipV="1">
            <a:off x="2743200" y="4267200"/>
            <a:ext cx="182880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CR"/>
          </a:p>
        </p:txBody>
      </p:sp>
      <p:sp>
        <p:nvSpPr>
          <p:cNvPr id="121868" name="Line 12"/>
          <p:cNvSpPr>
            <a:spLocks noChangeShapeType="1"/>
          </p:cNvSpPr>
          <p:nvPr/>
        </p:nvSpPr>
        <p:spPr bwMode="auto">
          <a:xfrm flipH="1" flipV="1">
            <a:off x="2819400" y="4800600"/>
            <a:ext cx="1752600" cy="99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CR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305800" cy="838200"/>
          </a:xfrm>
        </p:spPr>
        <p:txBody>
          <a:bodyPr/>
          <a:lstStyle/>
          <a:p>
            <a:r>
              <a:rPr lang="es-ES_tradnl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EXCEPCIONES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686800" cy="5486400"/>
          </a:xfrm>
          <a:noFill/>
          <a:ln/>
        </p:spPr>
        <p:txBody>
          <a:bodyPr/>
          <a:lstStyle/>
          <a:p>
            <a:pPr>
              <a:buFont typeface="Monotype Sorts" pitchFamily="2" charset="2"/>
              <a:buChar char="ç"/>
            </a:pPr>
            <a:endParaRPr lang="es-ES_tradnl" sz="2800" b="1"/>
          </a:p>
          <a:p>
            <a:pPr>
              <a:buFont typeface="Monotype Sorts" pitchFamily="2" charset="2"/>
              <a:buChar char="ç"/>
            </a:pPr>
            <a:endParaRPr lang="es-ES" sz="2800" b="1"/>
          </a:p>
          <a:p>
            <a:pPr>
              <a:buFont typeface="Monotype Sorts" pitchFamily="2" charset="2"/>
              <a:buChar char="ç"/>
            </a:pPr>
            <a:endParaRPr lang="es-ES_tradnl"/>
          </a:p>
        </p:txBody>
      </p:sp>
      <p:sp>
        <p:nvSpPr>
          <p:cNvPr id="123910" name="Rectangle 6"/>
          <p:cNvSpPr>
            <a:spLocks noChangeArrowheads="1"/>
          </p:cNvSpPr>
          <p:nvPr/>
        </p:nvSpPr>
        <p:spPr bwMode="auto">
          <a:xfrm>
            <a:off x="228600" y="1066800"/>
            <a:ext cx="4038600" cy="48482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Monotype Sorts" pitchFamily="2" charset="2"/>
              <a:buChar char="ò"/>
            </a:pPr>
            <a:r>
              <a:rPr lang="es-ES" sz="2800" b="1" u="none"/>
              <a:t> Son INTERNAS a la CPU.</a:t>
            </a:r>
          </a:p>
          <a:p>
            <a:pPr>
              <a:lnSpc>
                <a:spcPct val="150000"/>
              </a:lnSpc>
              <a:buFont typeface="Monotype Sorts" pitchFamily="2" charset="2"/>
              <a:buChar char="ò"/>
            </a:pPr>
            <a:r>
              <a:rPr lang="es-ES" sz="2800" b="1" u="none"/>
              <a:t> Son SINCRÓNICAS</a:t>
            </a:r>
          </a:p>
          <a:p>
            <a:pPr>
              <a:lnSpc>
                <a:spcPct val="150000"/>
              </a:lnSpc>
              <a:buFont typeface="Monotype Sorts" pitchFamily="2" charset="2"/>
              <a:buChar char="ò"/>
            </a:pPr>
            <a:r>
              <a:rPr lang="es-ES" sz="2800" b="1" u="none"/>
              <a:t> Ejemplos:</a:t>
            </a:r>
          </a:p>
          <a:p>
            <a:pPr lvl="1">
              <a:lnSpc>
                <a:spcPct val="150000"/>
              </a:lnSpc>
              <a:buFont typeface="Monotype Sorts" pitchFamily="2" charset="2"/>
              <a:buChar char="í"/>
            </a:pPr>
            <a:r>
              <a:rPr lang="es-ES" b="1" u="none"/>
              <a:t> División por Cero</a:t>
            </a:r>
          </a:p>
          <a:p>
            <a:pPr lvl="1">
              <a:lnSpc>
                <a:spcPct val="150000"/>
              </a:lnSpc>
              <a:buFont typeface="Monotype Sorts" pitchFamily="2" charset="2"/>
              <a:buChar char="í"/>
            </a:pPr>
            <a:r>
              <a:rPr lang="es-ES" b="1" u="none"/>
              <a:t> Overflow</a:t>
            </a:r>
          </a:p>
          <a:p>
            <a:pPr lvl="1">
              <a:lnSpc>
                <a:spcPct val="150000"/>
              </a:lnSpc>
              <a:buFont typeface="Monotype Sorts" pitchFamily="2" charset="2"/>
              <a:buChar char="í"/>
            </a:pPr>
            <a:r>
              <a:rPr lang="es-ES" b="1" u="none"/>
              <a:t> Intrucción Ilegal</a:t>
            </a:r>
          </a:p>
          <a:p>
            <a:pPr lvl="1">
              <a:lnSpc>
                <a:spcPct val="150000"/>
              </a:lnSpc>
              <a:buFont typeface="Monotype Sorts" pitchFamily="2" charset="2"/>
              <a:buChar char="í"/>
            </a:pPr>
            <a:r>
              <a:rPr lang="es-ES" b="1" u="none"/>
              <a:t> Trace</a:t>
            </a:r>
          </a:p>
        </p:txBody>
      </p:sp>
      <p:pic>
        <p:nvPicPr>
          <p:cNvPr id="123911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000" y="1371600"/>
            <a:ext cx="4686300" cy="5181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305800" cy="838200"/>
          </a:xfrm>
        </p:spPr>
        <p:txBody>
          <a:bodyPr/>
          <a:lstStyle/>
          <a:p>
            <a:r>
              <a:rPr lang="es-ES_tradnl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INTERRUPCIONES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686800" cy="5486400"/>
          </a:xfrm>
          <a:noFill/>
          <a:ln/>
        </p:spPr>
        <p:txBody>
          <a:bodyPr/>
          <a:lstStyle/>
          <a:p>
            <a:pPr>
              <a:buFont typeface="Monotype Sorts" pitchFamily="2" charset="2"/>
              <a:buChar char="ç"/>
            </a:pPr>
            <a:endParaRPr lang="es-ES_tradnl" sz="2800" b="1"/>
          </a:p>
          <a:p>
            <a:pPr>
              <a:buFont typeface="Monotype Sorts" pitchFamily="2" charset="2"/>
              <a:buChar char="ç"/>
            </a:pPr>
            <a:endParaRPr lang="es-ES" sz="2800" b="1"/>
          </a:p>
          <a:p>
            <a:pPr>
              <a:buFont typeface="Monotype Sorts" pitchFamily="2" charset="2"/>
              <a:buChar char="ç"/>
            </a:pPr>
            <a:endParaRPr lang="es-ES_tradnl"/>
          </a:p>
        </p:txBody>
      </p:sp>
      <p:sp>
        <p:nvSpPr>
          <p:cNvPr id="122884" name="Rectangle 4"/>
          <p:cNvSpPr>
            <a:spLocks noChangeArrowheads="1"/>
          </p:cNvSpPr>
          <p:nvPr/>
        </p:nvSpPr>
        <p:spPr bwMode="auto">
          <a:xfrm>
            <a:off x="228600" y="1066800"/>
            <a:ext cx="8534400" cy="52228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Monotype Sorts" pitchFamily="2" charset="2"/>
              <a:buChar char="ò"/>
            </a:pPr>
            <a:r>
              <a:rPr lang="es-ES" sz="2800" b="1" u="none"/>
              <a:t> Es la forma que tiene el hardware de comunicarle la ocurrencia de un evento externo al software.</a:t>
            </a:r>
          </a:p>
          <a:p>
            <a:pPr>
              <a:lnSpc>
                <a:spcPct val="150000"/>
              </a:lnSpc>
              <a:buFont typeface="Monotype Sorts" pitchFamily="2" charset="2"/>
              <a:buChar char="ò"/>
            </a:pPr>
            <a:endParaRPr lang="es-ES" sz="2800" b="1" u="none"/>
          </a:p>
          <a:p>
            <a:pPr>
              <a:lnSpc>
                <a:spcPct val="150000"/>
              </a:lnSpc>
              <a:buFont typeface="Monotype Sorts" pitchFamily="2" charset="2"/>
              <a:buChar char="ò"/>
            </a:pPr>
            <a:r>
              <a:rPr lang="es-ES" sz="2800" b="1" u="none"/>
              <a:t> Son ASINCRÓNICAS</a:t>
            </a:r>
          </a:p>
          <a:p>
            <a:pPr>
              <a:lnSpc>
                <a:spcPct val="150000"/>
              </a:lnSpc>
              <a:buFont typeface="Monotype Sorts" pitchFamily="2" charset="2"/>
              <a:buChar char="ò"/>
            </a:pPr>
            <a:endParaRPr lang="es-ES" sz="2800" b="1" u="none"/>
          </a:p>
          <a:p>
            <a:pPr>
              <a:lnSpc>
                <a:spcPct val="150000"/>
              </a:lnSpc>
              <a:buFont typeface="Monotype Sorts" pitchFamily="2" charset="2"/>
              <a:buChar char="ò"/>
            </a:pPr>
            <a:r>
              <a:rPr lang="es-ES" sz="2800" b="1" u="none"/>
              <a:t> Son atendidas por las Rutinas de Servicio de Interrupción (ISR). </a:t>
            </a:r>
          </a:p>
          <a:p>
            <a:pPr>
              <a:lnSpc>
                <a:spcPct val="150000"/>
              </a:lnSpc>
              <a:buFont typeface="Monotype Sorts" pitchFamily="2" charset="2"/>
              <a:buChar char="ò"/>
            </a:pPr>
            <a:endParaRPr lang="es-ES" sz="2800" b="1" u="none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305800" cy="838200"/>
          </a:xfrm>
        </p:spPr>
        <p:txBody>
          <a:bodyPr/>
          <a:lstStyle/>
          <a:p>
            <a:r>
              <a:rPr lang="es-ES_tradnl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INTERRUPCIONES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686800" cy="5486400"/>
          </a:xfrm>
          <a:noFill/>
          <a:ln/>
        </p:spPr>
        <p:txBody>
          <a:bodyPr/>
          <a:lstStyle/>
          <a:p>
            <a:pPr>
              <a:buFont typeface="Monotype Sorts" pitchFamily="2" charset="2"/>
              <a:buChar char="ç"/>
            </a:pPr>
            <a:endParaRPr lang="es-ES_tradnl" sz="2800" b="1"/>
          </a:p>
          <a:p>
            <a:pPr>
              <a:buFont typeface="Monotype Sorts" pitchFamily="2" charset="2"/>
              <a:buChar char="ç"/>
            </a:pPr>
            <a:endParaRPr lang="es-ES" sz="2800" b="1"/>
          </a:p>
          <a:p>
            <a:pPr>
              <a:buFont typeface="Monotype Sorts" pitchFamily="2" charset="2"/>
              <a:buChar char="ç"/>
            </a:pPr>
            <a:endParaRPr lang="es-ES_tradnl"/>
          </a:p>
        </p:txBody>
      </p:sp>
      <p:pic>
        <p:nvPicPr>
          <p:cNvPr id="126984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676400"/>
            <a:ext cx="8305800" cy="48577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26985" name="Line 9"/>
          <p:cNvSpPr>
            <a:spLocks noChangeShapeType="1"/>
          </p:cNvSpPr>
          <p:nvPr/>
        </p:nvSpPr>
        <p:spPr bwMode="auto">
          <a:xfrm flipV="1">
            <a:off x="2438400" y="2895600"/>
            <a:ext cx="3657600" cy="1371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CR"/>
          </a:p>
        </p:txBody>
      </p:sp>
      <p:sp>
        <p:nvSpPr>
          <p:cNvPr id="126986" name="Line 10"/>
          <p:cNvSpPr>
            <a:spLocks noChangeShapeType="1"/>
          </p:cNvSpPr>
          <p:nvPr/>
        </p:nvSpPr>
        <p:spPr bwMode="auto">
          <a:xfrm flipH="1">
            <a:off x="2514600" y="4419600"/>
            <a:ext cx="3581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CR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305800" cy="838200"/>
          </a:xfrm>
        </p:spPr>
        <p:txBody>
          <a:bodyPr/>
          <a:lstStyle/>
          <a:p>
            <a:r>
              <a:rPr lang="es-ES_tradnl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INTERRUPCIONES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686800" cy="5486400"/>
          </a:xfrm>
          <a:noFill/>
          <a:ln/>
        </p:spPr>
        <p:txBody>
          <a:bodyPr/>
          <a:lstStyle/>
          <a:p>
            <a:pPr>
              <a:buFont typeface="Monotype Sorts" pitchFamily="2" charset="2"/>
              <a:buChar char="ç"/>
            </a:pPr>
            <a:endParaRPr lang="es-ES_tradnl" sz="2800" b="1"/>
          </a:p>
          <a:p>
            <a:pPr>
              <a:buFont typeface="Monotype Sorts" pitchFamily="2" charset="2"/>
              <a:buChar char="ç"/>
            </a:pPr>
            <a:endParaRPr lang="es-ES" sz="2800" b="1"/>
          </a:p>
          <a:p>
            <a:pPr>
              <a:buFont typeface="Monotype Sorts" pitchFamily="2" charset="2"/>
              <a:buChar char="ç"/>
            </a:pPr>
            <a:endParaRPr lang="es-ES_tradnl"/>
          </a:p>
        </p:txBody>
      </p:sp>
      <p:pic>
        <p:nvPicPr>
          <p:cNvPr id="12800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676400"/>
            <a:ext cx="8305800" cy="48577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28005" name="Line 5"/>
          <p:cNvSpPr>
            <a:spLocks noChangeShapeType="1"/>
          </p:cNvSpPr>
          <p:nvPr/>
        </p:nvSpPr>
        <p:spPr bwMode="auto">
          <a:xfrm flipV="1">
            <a:off x="2514600" y="3276600"/>
            <a:ext cx="3429000" cy="2209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CR"/>
          </a:p>
        </p:txBody>
      </p:sp>
      <p:sp>
        <p:nvSpPr>
          <p:cNvPr id="128006" name="Line 6"/>
          <p:cNvSpPr>
            <a:spLocks noChangeShapeType="1"/>
          </p:cNvSpPr>
          <p:nvPr/>
        </p:nvSpPr>
        <p:spPr bwMode="auto">
          <a:xfrm flipH="1">
            <a:off x="2362200" y="4419600"/>
            <a:ext cx="3657600" cy="1447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C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R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305800" cy="838200"/>
          </a:xfrm>
        </p:spPr>
        <p:txBody>
          <a:bodyPr/>
          <a:lstStyle/>
          <a:p>
            <a:r>
              <a:rPr lang="es-ES_tradnl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Ciclo de Ejecución con INT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686800" cy="5486400"/>
          </a:xfrm>
          <a:noFill/>
          <a:ln/>
        </p:spPr>
        <p:txBody>
          <a:bodyPr/>
          <a:lstStyle/>
          <a:p>
            <a:pPr>
              <a:buFont typeface="Monotype Sorts" pitchFamily="2" charset="2"/>
              <a:buChar char="ç"/>
            </a:pPr>
            <a:endParaRPr lang="es-ES_tradnl" sz="2800" b="1"/>
          </a:p>
          <a:p>
            <a:pPr>
              <a:buFont typeface="Monotype Sorts" pitchFamily="2" charset="2"/>
              <a:buChar char="ç"/>
            </a:pPr>
            <a:endParaRPr lang="es-ES" sz="2800" b="1"/>
          </a:p>
          <a:p>
            <a:pPr>
              <a:buFont typeface="Monotype Sorts" pitchFamily="2" charset="2"/>
              <a:buChar char="ç"/>
            </a:pPr>
            <a:endParaRPr lang="es-ES_tradnl"/>
          </a:p>
        </p:txBody>
      </p:sp>
      <p:pic>
        <p:nvPicPr>
          <p:cNvPr id="129032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916113"/>
            <a:ext cx="8763000" cy="374173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305800" cy="838200"/>
          </a:xfrm>
        </p:spPr>
        <p:txBody>
          <a:bodyPr/>
          <a:lstStyle/>
          <a:p>
            <a:r>
              <a:rPr lang="es-ES_tradnl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INTERRUPCIONES en cadena</a:t>
            </a: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686800" cy="5486400"/>
          </a:xfrm>
          <a:noFill/>
          <a:ln/>
        </p:spPr>
        <p:txBody>
          <a:bodyPr/>
          <a:lstStyle/>
          <a:p>
            <a:pPr>
              <a:buFont typeface="Monotype Sorts" pitchFamily="2" charset="2"/>
              <a:buChar char="ç"/>
            </a:pPr>
            <a:endParaRPr lang="es-ES_tradnl" sz="2800" b="1"/>
          </a:p>
          <a:p>
            <a:pPr>
              <a:buFont typeface="Monotype Sorts" pitchFamily="2" charset="2"/>
              <a:buChar char="ç"/>
            </a:pPr>
            <a:endParaRPr lang="es-ES" sz="2800" b="1"/>
          </a:p>
          <a:p>
            <a:pPr>
              <a:buFont typeface="Monotype Sorts" pitchFamily="2" charset="2"/>
              <a:buChar char="ç"/>
            </a:pPr>
            <a:endParaRPr lang="es-ES_tradnl"/>
          </a:p>
        </p:txBody>
      </p:sp>
      <p:pic>
        <p:nvPicPr>
          <p:cNvPr id="130053" name="Picture 5" descr="1_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1066800"/>
            <a:ext cx="5715000" cy="5791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305800" cy="838200"/>
          </a:xfrm>
        </p:spPr>
        <p:txBody>
          <a:bodyPr/>
          <a:lstStyle/>
          <a:p>
            <a:r>
              <a:rPr lang="es-ES_tradnl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Fallos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686800" cy="5486400"/>
          </a:xfrm>
          <a:noFill/>
          <a:ln/>
        </p:spPr>
        <p:txBody>
          <a:bodyPr/>
          <a:lstStyle/>
          <a:p>
            <a:pPr>
              <a:buFont typeface="Monotype Sorts" pitchFamily="2" charset="2"/>
              <a:buChar char="ç"/>
            </a:pPr>
            <a:endParaRPr lang="es-ES_tradnl" sz="2800" b="1"/>
          </a:p>
          <a:p>
            <a:pPr>
              <a:buFont typeface="Monotype Sorts" pitchFamily="2" charset="2"/>
              <a:buChar char="ç"/>
            </a:pPr>
            <a:endParaRPr lang="es-ES" sz="2800" b="1"/>
          </a:p>
          <a:p>
            <a:pPr>
              <a:buFont typeface="Monotype Sorts" pitchFamily="2" charset="2"/>
              <a:buChar char="ç"/>
            </a:pPr>
            <a:endParaRPr lang="es-ES_tradnl"/>
          </a:p>
        </p:txBody>
      </p:sp>
      <p:sp>
        <p:nvSpPr>
          <p:cNvPr id="124932" name="Rectangle 4"/>
          <p:cNvSpPr>
            <a:spLocks noChangeArrowheads="1"/>
          </p:cNvSpPr>
          <p:nvPr/>
        </p:nvSpPr>
        <p:spPr bwMode="auto">
          <a:xfrm>
            <a:off x="228600" y="1066800"/>
            <a:ext cx="8534400" cy="52228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Monotype Sorts" pitchFamily="2" charset="2"/>
              <a:buChar char="ò"/>
            </a:pPr>
            <a:r>
              <a:rPr lang="es-ES" sz="2800" b="1" u="none"/>
              <a:t> En General están asociados a los mecanismos de Administración de Memoria de la CPU.</a:t>
            </a:r>
          </a:p>
          <a:p>
            <a:pPr>
              <a:lnSpc>
                <a:spcPct val="150000"/>
              </a:lnSpc>
              <a:buFont typeface="Monotype Sorts" pitchFamily="2" charset="2"/>
              <a:buNone/>
            </a:pPr>
            <a:r>
              <a:rPr lang="es-ES" sz="2800" b="1" u="none"/>
              <a:t> </a:t>
            </a:r>
          </a:p>
          <a:p>
            <a:pPr>
              <a:lnSpc>
                <a:spcPct val="150000"/>
              </a:lnSpc>
              <a:buFont typeface="Monotype Sorts" pitchFamily="2" charset="2"/>
              <a:buChar char="ò"/>
            </a:pPr>
            <a:r>
              <a:rPr lang="es-ES" sz="2800" b="1" u="none"/>
              <a:t>Ejemplos: </a:t>
            </a:r>
          </a:p>
          <a:p>
            <a:pPr lvl="1">
              <a:lnSpc>
                <a:spcPct val="150000"/>
              </a:lnSpc>
              <a:buFont typeface="Monotype Sorts" pitchFamily="2" charset="2"/>
              <a:buChar char="ê"/>
            </a:pPr>
            <a:r>
              <a:rPr lang="es-ES" sz="2800" b="1" u="none"/>
              <a:t> Fallo de Protección de Memoria: Se trató de acceder a un area de memoria sin autorización.</a:t>
            </a:r>
          </a:p>
          <a:p>
            <a:pPr lvl="1">
              <a:lnSpc>
                <a:spcPct val="150000"/>
              </a:lnSpc>
              <a:buFont typeface="Monotype Sorts" pitchFamily="2" charset="2"/>
              <a:buChar char="ê"/>
            </a:pPr>
            <a:r>
              <a:rPr lang="es-ES" sz="2800" b="1" u="none"/>
              <a:t> Fallo de Página</a:t>
            </a:r>
          </a:p>
          <a:p>
            <a:pPr lvl="1">
              <a:lnSpc>
                <a:spcPct val="150000"/>
              </a:lnSpc>
              <a:buFont typeface="Monotype Sorts" pitchFamily="2" charset="2"/>
              <a:buChar char="ê"/>
            </a:pPr>
            <a:r>
              <a:rPr lang="es-ES" sz="2800" b="1" u="none"/>
              <a:t> Fallo de Segmento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305800" cy="838200"/>
          </a:xfrm>
        </p:spPr>
        <p:txBody>
          <a:bodyPr/>
          <a:lstStyle/>
          <a:p>
            <a:r>
              <a:rPr lang="es-ES_tradnl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GATES/TRAPS</a:t>
            </a: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686800" cy="5486400"/>
          </a:xfrm>
          <a:noFill/>
          <a:ln/>
        </p:spPr>
        <p:txBody>
          <a:bodyPr/>
          <a:lstStyle/>
          <a:p>
            <a:pPr>
              <a:buFont typeface="Monotype Sorts" pitchFamily="2" charset="2"/>
              <a:buChar char="ò"/>
            </a:pPr>
            <a:r>
              <a:rPr lang="es-ES_tradnl" sz="2800" b="1"/>
              <a:t>Son mecanismos que ofrecen ciertas CPUs para facilitar la comunicación entre los programas de usuario y el sistema operativo.</a:t>
            </a:r>
          </a:p>
          <a:p>
            <a:pPr>
              <a:buFont typeface="Monotype Sorts" pitchFamily="2" charset="2"/>
              <a:buChar char="ç"/>
            </a:pPr>
            <a:endParaRPr lang="es-ES_tradnl"/>
          </a:p>
        </p:txBody>
      </p:sp>
      <p:pic>
        <p:nvPicPr>
          <p:cNvPr id="12595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4413" y="2439988"/>
            <a:ext cx="4627562" cy="427513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050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153400" cy="838200"/>
          </a:xfrm>
        </p:spPr>
        <p:txBody>
          <a:bodyPr/>
          <a:lstStyle/>
          <a:p>
            <a:r>
              <a:rPr lang="es-ES_tradnl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Repaso de Arquitectura</a:t>
            </a:r>
          </a:p>
        </p:txBody>
      </p:sp>
      <p:sp>
        <p:nvSpPr>
          <p:cNvPr id="112643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686800" cy="5486400"/>
          </a:xfrm>
          <a:noFill/>
          <a:ln/>
        </p:spPr>
        <p:txBody>
          <a:bodyPr/>
          <a:lstStyle/>
          <a:p>
            <a:pPr>
              <a:buFont typeface="Monotype Sorts" pitchFamily="2" charset="2"/>
              <a:buChar char="ç"/>
            </a:pPr>
            <a:endParaRPr lang="es-ES_tradnl" sz="2800" b="1"/>
          </a:p>
          <a:p>
            <a:pPr>
              <a:buFont typeface="Monotype Sorts" pitchFamily="2" charset="2"/>
              <a:buChar char="ç"/>
            </a:pPr>
            <a:endParaRPr lang="es-ES" sz="2800" b="1"/>
          </a:p>
          <a:p>
            <a:pPr>
              <a:buFont typeface="Monotype Sorts" pitchFamily="2" charset="2"/>
              <a:buChar char="ç"/>
            </a:pPr>
            <a:endParaRPr lang="es-ES_tradnl"/>
          </a:p>
        </p:txBody>
      </p:sp>
      <p:pic>
        <p:nvPicPr>
          <p:cNvPr id="112645" name="Picture 205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" y="1376363"/>
            <a:ext cx="8972550" cy="41052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153400" cy="838200"/>
          </a:xfrm>
        </p:spPr>
        <p:txBody>
          <a:bodyPr/>
          <a:lstStyle/>
          <a:p>
            <a:r>
              <a:rPr lang="es-ES_tradnl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CPU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686800" cy="5486400"/>
          </a:xfrm>
          <a:noFill/>
          <a:ln/>
        </p:spPr>
        <p:txBody>
          <a:bodyPr/>
          <a:lstStyle/>
          <a:p>
            <a:pPr>
              <a:buFont typeface="Monotype Sorts" pitchFamily="2" charset="2"/>
              <a:buChar char="ç"/>
            </a:pPr>
            <a:endParaRPr lang="es-ES_tradnl" sz="2800" b="1"/>
          </a:p>
          <a:p>
            <a:pPr>
              <a:buFont typeface="Monotype Sorts" pitchFamily="2" charset="2"/>
              <a:buChar char="ç"/>
            </a:pPr>
            <a:endParaRPr lang="es-ES" sz="2800" b="1"/>
          </a:p>
          <a:p>
            <a:pPr>
              <a:buFont typeface="Monotype Sorts" pitchFamily="2" charset="2"/>
              <a:buChar char="ç"/>
            </a:pPr>
            <a:endParaRPr lang="es-ES_tradnl"/>
          </a:p>
        </p:txBody>
      </p:sp>
      <p:sp>
        <p:nvSpPr>
          <p:cNvPr id="113669" name="Rectangle 5"/>
          <p:cNvSpPr>
            <a:spLocks noChangeArrowheads="1"/>
          </p:cNvSpPr>
          <p:nvPr/>
        </p:nvSpPr>
        <p:spPr bwMode="auto">
          <a:xfrm>
            <a:off x="685800" y="914400"/>
            <a:ext cx="8458200" cy="54006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Monotype Sorts" pitchFamily="2" charset="2"/>
              <a:buChar char="ò"/>
            </a:pPr>
            <a:r>
              <a:rPr lang="es-ES" sz="2800" b="1" u="none"/>
              <a:t> Unidad Aritmético-Lógica</a:t>
            </a:r>
          </a:p>
          <a:p>
            <a:pPr>
              <a:lnSpc>
                <a:spcPct val="150000"/>
              </a:lnSpc>
              <a:buFont typeface="Monotype Sorts" pitchFamily="2" charset="2"/>
              <a:buChar char="ò"/>
            </a:pPr>
            <a:r>
              <a:rPr lang="es-ES" sz="2800" b="1" u="none"/>
              <a:t> Unidad de Control</a:t>
            </a:r>
          </a:p>
          <a:p>
            <a:pPr>
              <a:lnSpc>
                <a:spcPct val="150000"/>
              </a:lnSpc>
              <a:buFont typeface="Monotype Sorts" pitchFamily="2" charset="2"/>
              <a:buChar char="ò"/>
            </a:pPr>
            <a:r>
              <a:rPr lang="es-ES" sz="2800" b="1" u="none"/>
              <a:t> Buses internos</a:t>
            </a:r>
          </a:p>
          <a:p>
            <a:pPr>
              <a:lnSpc>
                <a:spcPct val="150000"/>
              </a:lnSpc>
              <a:buFont typeface="Monotype Sorts" pitchFamily="2" charset="2"/>
              <a:buChar char="ò"/>
            </a:pPr>
            <a:r>
              <a:rPr lang="es-ES" sz="2800" b="1" u="none"/>
              <a:t> Registros</a:t>
            </a:r>
            <a:endParaRPr lang="es-ES" b="1" u="none"/>
          </a:p>
          <a:p>
            <a:pPr lvl="3">
              <a:lnSpc>
                <a:spcPct val="150000"/>
              </a:lnSpc>
              <a:buFont typeface="Monotype Sorts" pitchFamily="2" charset="2"/>
              <a:buChar char="ò"/>
            </a:pPr>
            <a:r>
              <a:rPr lang="es-ES" sz="2000" b="1" u="none"/>
              <a:t> Puntero de Instrucciones (IP o PC) </a:t>
            </a:r>
          </a:p>
          <a:p>
            <a:pPr lvl="3">
              <a:lnSpc>
                <a:spcPct val="150000"/>
              </a:lnSpc>
              <a:buFont typeface="Monotype Sorts" pitchFamily="2" charset="2"/>
              <a:buChar char="ò"/>
            </a:pPr>
            <a:r>
              <a:rPr lang="es-ES" sz="2000" b="1" u="none"/>
              <a:t> Acumulador</a:t>
            </a:r>
          </a:p>
          <a:p>
            <a:pPr lvl="3">
              <a:lnSpc>
                <a:spcPct val="150000"/>
              </a:lnSpc>
              <a:buFont typeface="Monotype Sorts" pitchFamily="2" charset="2"/>
              <a:buChar char="ò"/>
            </a:pPr>
            <a:r>
              <a:rPr lang="es-ES" sz="2000" b="1" u="none"/>
              <a:t> De uso Generales</a:t>
            </a:r>
          </a:p>
          <a:p>
            <a:pPr lvl="3">
              <a:lnSpc>
                <a:spcPct val="150000"/>
              </a:lnSpc>
              <a:buFont typeface="Monotype Sorts" pitchFamily="2" charset="2"/>
              <a:buChar char="ò"/>
            </a:pPr>
            <a:r>
              <a:rPr lang="es-ES" sz="2000" b="1" u="none"/>
              <a:t> De Indices</a:t>
            </a:r>
          </a:p>
          <a:p>
            <a:pPr lvl="3">
              <a:lnSpc>
                <a:spcPct val="150000"/>
              </a:lnSpc>
              <a:buFont typeface="Monotype Sorts" pitchFamily="2" charset="2"/>
              <a:buChar char="ò"/>
            </a:pPr>
            <a:r>
              <a:rPr lang="es-ES" sz="2000" b="1" u="none"/>
              <a:t> De Banderas de Estado (Flags)</a:t>
            </a:r>
          </a:p>
          <a:p>
            <a:pPr lvl="3">
              <a:lnSpc>
                <a:spcPct val="150000"/>
              </a:lnSpc>
              <a:buFont typeface="Monotype Sorts" pitchFamily="2" charset="2"/>
              <a:buChar char="ò"/>
            </a:pPr>
            <a:r>
              <a:rPr lang="es-ES" sz="2000" b="1" u="none"/>
              <a:t> De puntero de Pila (SP)</a:t>
            </a:r>
            <a:endParaRPr lang="es-ES_tradnl" b="1" u="non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153400" cy="838200"/>
          </a:xfrm>
        </p:spPr>
        <p:txBody>
          <a:bodyPr/>
          <a:lstStyle/>
          <a:p>
            <a:r>
              <a:rPr lang="es-ES_tradnl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ALU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686800" cy="5486400"/>
          </a:xfrm>
          <a:noFill/>
          <a:ln/>
        </p:spPr>
        <p:txBody>
          <a:bodyPr/>
          <a:lstStyle/>
          <a:p>
            <a:pPr>
              <a:buFont typeface="Monotype Sorts" pitchFamily="2" charset="2"/>
              <a:buChar char="ç"/>
            </a:pPr>
            <a:endParaRPr lang="es-ES_tradnl" sz="2800" b="1"/>
          </a:p>
          <a:p>
            <a:pPr>
              <a:buFont typeface="Monotype Sorts" pitchFamily="2" charset="2"/>
              <a:buChar char="ç"/>
            </a:pPr>
            <a:endParaRPr lang="es-ES" sz="2800" b="1"/>
          </a:p>
          <a:p>
            <a:pPr>
              <a:buFont typeface="Monotype Sorts" pitchFamily="2" charset="2"/>
              <a:buChar char="ç"/>
            </a:pPr>
            <a:endParaRPr lang="es-ES_tradnl"/>
          </a:p>
        </p:txBody>
      </p:sp>
      <p:pic>
        <p:nvPicPr>
          <p:cNvPr id="11469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457200"/>
            <a:ext cx="6543675" cy="61722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153400" cy="838200"/>
          </a:xfrm>
        </p:spPr>
        <p:txBody>
          <a:bodyPr/>
          <a:lstStyle/>
          <a:p>
            <a:r>
              <a:rPr lang="es-ES_tradnl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CPU</a:t>
            </a: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686800" cy="5486400"/>
          </a:xfrm>
          <a:noFill/>
          <a:ln/>
        </p:spPr>
        <p:txBody>
          <a:bodyPr/>
          <a:lstStyle/>
          <a:p>
            <a:pPr>
              <a:buFont typeface="Monotype Sorts" pitchFamily="2" charset="2"/>
              <a:buChar char="ç"/>
            </a:pPr>
            <a:endParaRPr lang="es-ES_tradnl" sz="2800" b="1"/>
          </a:p>
          <a:p>
            <a:pPr>
              <a:buFont typeface="Monotype Sorts" pitchFamily="2" charset="2"/>
              <a:buChar char="ç"/>
            </a:pPr>
            <a:endParaRPr lang="es-ES" sz="2800" b="1"/>
          </a:p>
          <a:p>
            <a:pPr>
              <a:buFont typeface="Monotype Sorts" pitchFamily="2" charset="2"/>
              <a:buChar char="ç"/>
            </a:pPr>
            <a:endParaRPr lang="es-ES_tradnl"/>
          </a:p>
        </p:txBody>
      </p:sp>
      <p:pic>
        <p:nvPicPr>
          <p:cNvPr id="18534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420813"/>
            <a:ext cx="8229600" cy="485616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153400" cy="838200"/>
          </a:xfrm>
        </p:spPr>
        <p:txBody>
          <a:bodyPr/>
          <a:lstStyle/>
          <a:p>
            <a:r>
              <a:rPr lang="es-ES_tradnl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Ciclo de Ejecución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686800" cy="5486400"/>
          </a:xfrm>
          <a:noFill/>
          <a:ln/>
        </p:spPr>
        <p:txBody>
          <a:bodyPr/>
          <a:lstStyle/>
          <a:p>
            <a:pPr>
              <a:buFont typeface="Monotype Sorts" pitchFamily="2" charset="2"/>
              <a:buChar char="ç"/>
            </a:pPr>
            <a:endParaRPr lang="es-ES_tradnl" sz="2800" b="1"/>
          </a:p>
          <a:p>
            <a:pPr>
              <a:buFont typeface="Monotype Sorts" pitchFamily="2" charset="2"/>
              <a:buChar char="ç"/>
            </a:pPr>
            <a:endParaRPr lang="es-ES" sz="2800" b="1"/>
          </a:p>
          <a:p>
            <a:pPr>
              <a:buFont typeface="Monotype Sorts" pitchFamily="2" charset="2"/>
              <a:buChar char="ç"/>
            </a:pPr>
            <a:endParaRPr lang="es-ES_tradnl"/>
          </a:p>
        </p:txBody>
      </p:sp>
      <p:pic>
        <p:nvPicPr>
          <p:cNvPr id="11981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2438400"/>
            <a:ext cx="7896225" cy="24384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153400" cy="838200"/>
          </a:xfrm>
        </p:spPr>
        <p:txBody>
          <a:bodyPr/>
          <a:lstStyle/>
          <a:p>
            <a:r>
              <a:rPr lang="es-ES_tradnl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NIVELES DE PROTECCION</a:t>
            </a:r>
          </a:p>
        </p:txBody>
      </p:sp>
      <p:pic>
        <p:nvPicPr>
          <p:cNvPr id="11878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219200"/>
            <a:ext cx="6934200" cy="51720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153400" cy="838200"/>
          </a:xfrm>
        </p:spPr>
        <p:txBody>
          <a:bodyPr/>
          <a:lstStyle/>
          <a:p>
            <a:r>
              <a:rPr lang="es-ES_tradnl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BUSES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686800" cy="5486400"/>
          </a:xfrm>
          <a:noFill/>
          <a:ln/>
        </p:spPr>
        <p:txBody>
          <a:bodyPr/>
          <a:lstStyle/>
          <a:p>
            <a:pPr>
              <a:buFont typeface="Monotype Sorts" pitchFamily="2" charset="2"/>
              <a:buChar char="ç"/>
            </a:pPr>
            <a:endParaRPr lang="es-ES_tradnl" sz="2800" b="1"/>
          </a:p>
          <a:p>
            <a:pPr>
              <a:buFont typeface="Monotype Sorts" pitchFamily="2" charset="2"/>
              <a:buChar char="ç"/>
            </a:pPr>
            <a:endParaRPr lang="es-ES" sz="2800" b="1"/>
          </a:p>
          <a:p>
            <a:pPr>
              <a:buFont typeface="Monotype Sorts" pitchFamily="2" charset="2"/>
              <a:buChar char="ç"/>
            </a:pPr>
            <a:endParaRPr lang="es-ES_tradnl"/>
          </a:p>
        </p:txBody>
      </p:sp>
      <p:pic>
        <p:nvPicPr>
          <p:cNvPr id="11571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5213" y="1219200"/>
            <a:ext cx="6935787" cy="529113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27</TotalTime>
  <Words>289</Words>
  <Application>Microsoft Office PowerPoint</Application>
  <PresentationFormat>On-screen Show (4:3)</PresentationFormat>
  <Paragraphs>82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Module</vt:lpstr>
      <vt:lpstr>Sistemas Operativos </vt:lpstr>
      <vt:lpstr>Slide 2</vt:lpstr>
      <vt:lpstr>Repaso de Arquitectura</vt:lpstr>
      <vt:lpstr>CPU</vt:lpstr>
      <vt:lpstr>ALU</vt:lpstr>
      <vt:lpstr>CPU</vt:lpstr>
      <vt:lpstr>Ciclo de Ejecución</vt:lpstr>
      <vt:lpstr>NIVELES DE PROTECCION</vt:lpstr>
      <vt:lpstr>BUSES</vt:lpstr>
      <vt:lpstr>BUSES</vt:lpstr>
      <vt:lpstr>MEMORIA</vt:lpstr>
      <vt:lpstr>DMA-Acceso Directo a Memoria</vt:lpstr>
      <vt:lpstr>DMA-Acceso Directo a Memoria</vt:lpstr>
      <vt:lpstr>DMA-Acceso Directo a Memoria</vt:lpstr>
      <vt:lpstr>Subrutinas o Procedimientos</vt:lpstr>
      <vt:lpstr>EXCEPCIONES</vt:lpstr>
      <vt:lpstr>INTERRUPCIONES</vt:lpstr>
      <vt:lpstr>INTERRUPCIONES</vt:lpstr>
      <vt:lpstr>INTERRUPCIONES</vt:lpstr>
      <vt:lpstr>Ciclo de Ejecución con INT</vt:lpstr>
      <vt:lpstr>INTERRUPCIONES en cadena</vt:lpstr>
      <vt:lpstr>Fallos</vt:lpstr>
      <vt:lpstr>GATES/TRAPS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Sistemas Operativos</dc:title>
  <dc:creator>ROSSY</dc:creator>
  <cp:lastModifiedBy>ROSSY</cp:lastModifiedBy>
  <cp:revision>3</cp:revision>
  <dcterms:created xsi:type="dcterms:W3CDTF">2007-05-13T23:22:08Z</dcterms:created>
  <dcterms:modified xsi:type="dcterms:W3CDTF">2007-05-13T23:49:17Z</dcterms:modified>
</cp:coreProperties>
</file>